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1" r:id="rId27"/>
  </p:sldIdLst>
  <p:sldSz cx="18288000" cy="10287000"/>
  <p:notesSz cx="6858000" cy="9144000"/>
  <p:embeddedFontLst>
    <p:embeddedFont>
      <p:font typeface="Arimo" panose="020B0604020202020204" charset="0"/>
      <p:bold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Poppins" panose="00000500000000000000" pitchFamily="2" charset="0"/>
      <p:regular r:id="rId39"/>
      <p:bold r:id="rId40"/>
      <p:boldItalic r:id="rId41"/>
    </p:embeddedFont>
    <p:embeddedFont>
      <p:font typeface="Roboto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EEU8Vw/GSkret7lOMeIdqAXg/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270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 extrusionOk="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1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 extrusionOk="0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6" name="Google Shape;86;p1"/>
          <p:cNvSpPr/>
          <p:nvPr/>
        </p:nvSpPr>
        <p:spPr>
          <a:xfrm>
            <a:off x="14705174" y="5824108"/>
            <a:ext cx="3207674" cy="7200900"/>
          </a:xfrm>
          <a:custGeom>
            <a:avLst/>
            <a:gdLst/>
            <a:ahLst/>
            <a:cxnLst/>
            <a:rect l="l" t="t" r="r" b="b"/>
            <a:pathLst>
              <a:path w="3207674" h="7200900" extrusionOk="0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Google Shape;87;p1"/>
          <p:cNvSpPr txBox="1"/>
          <p:nvPr/>
        </p:nvSpPr>
        <p:spPr>
          <a:xfrm>
            <a:off x="1028700" y="739729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2900292" y="3142570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 extrusionOk="0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9" name="Google Shape;89;p1"/>
          <p:cNvSpPr/>
          <p:nvPr/>
        </p:nvSpPr>
        <p:spPr>
          <a:xfrm>
            <a:off x="12014122" y="3748514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 extrusionOk="0">
                <a:moveTo>
                  <a:pt x="0" y="0"/>
                </a:moveTo>
                <a:lnTo>
                  <a:pt x="2837585" y="0"/>
                </a:lnTo>
                <a:lnTo>
                  <a:pt x="2837585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0" name="Google Shape;90;p1"/>
          <p:cNvSpPr/>
          <p:nvPr/>
        </p:nvSpPr>
        <p:spPr>
          <a:xfrm>
            <a:off x="7698453" y="846114"/>
            <a:ext cx="1873093" cy="1386089"/>
          </a:xfrm>
          <a:custGeom>
            <a:avLst/>
            <a:gdLst/>
            <a:ahLst/>
            <a:cxnLst/>
            <a:rect l="l" t="t" r="r" b="b"/>
            <a:pathLst>
              <a:path w="1873093" h="1386089" extrusionOk="0">
                <a:moveTo>
                  <a:pt x="0" y="0"/>
                </a:moveTo>
                <a:lnTo>
                  <a:pt x="1873094" y="0"/>
                </a:lnTo>
                <a:lnTo>
                  <a:pt x="1873094" y="1386089"/>
                </a:lnTo>
                <a:lnTo>
                  <a:pt x="0" y="1386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Google Shape;91;p1"/>
          <p:cNvSpPr/>
          <p:nvPr/>
        </p:nvSpPr>
        <p:spPr>
          <a:xfrm>
            <a:off x="2200300" y="4910063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 extrusionOk="0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7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92;p1"/>
          <p:cNvSpPr txBox="1"/>
          <p:nvPr/>
        </p:nvSpPr>
        <p:spPr>
          <a:xfrm>
            <a:off x="1260718" y="2478281"/>
            <a:ext cx="14748564" cy="522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54" b="1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ỨNG DỤNG ERP VÀO MÔ HÌNH KINH DOANH MẮT KÍNH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7407456" y="8205570"/>
            <a:ext cx="6805492" cy="5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88" b="1" i="0" u="none" strike="noStrike" cap="non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NHÓM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/>
          <p:nvPr/>
        </p:nvSpPr>
        <p:spPr>
          <a:xfrm>
            <a:off x="1226106" y="6021352"/>
            <a:ext cx="1594398" cy="2171919"/>
          </a:xfrm>
          <a:custGeom>
            <a:avLst/>
            <a:gdLst/>
            <a:ahLst/>
            <a:cxnLst/>
            <a:rect l="l" t="t" r="r" b="b"/>
            <a:pathLst>
              <a:path w="1594398" h="2171919" extrusionOk="0">
                <a:moveTo>
                  <a:pt x="0" y="0"/>
                </a:moveTo>
                <a:lnTo>
                  <a:pt x="1594398" y="0"/>
                </a:lnTo>
                <a:lnTo>
                  <a:pt x="1594398" y="2171919"/>
                </a:lnTo>
                <a:lnTo>
                  <a:pt x="0" y="2171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3" name="Google Shape;183;p10"/>
          <p:cNvSpPr/>
          <p:nvPr/>
        </p:nvSpPr>
        <p:spPr>
          <a:xfrm>
            <a:off x="1680397" y="2287152"/>
            <a:ext cx="1885403" cy="2057738"/>
          </a:xfrm>
          <a:custGeom>
            <a:avLst/>
            <a:gdLst/>
            <a:ahLst/>
            <a:cxnLst/>
            <a:rect l="l" t="t" r="r" b="b"/>
            <a:pathLst>
              <a:path w="1885403" h="2057738" extrusionOk="0">
                <a:moveTo>
                  <a:pt x="0" y="0"/>
                </a:moveTo>
                <a:lnTo>
                  <a:pt x="1885403" y="0"/>
                </a:lnTo>
                <a:lnTo>
                  <a:pt x="1885403" y="2057738"/>
                </a:lnTo>
                <a:lnTo>
                  <a:pt x="0" y="2057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84" name="Google Shape;184;p10"/>
          <p:cNvGrpSpPr/>
          <p:nvPr/>
        </p:nvGrpSpPr>
        <p:grpSpPr>
          <a:xfrm>
            <a:off x="10020912" y="2287490"/>
            <a:ext cx="2053659" cy="2057400"/>
            <a:chOff x="0" y="0"/>
            <a:chExt cx="2738212" cy="2743200"/>
          </a:xfrm>
        </p:grpSpPr>
        <p:sp>
          <p:nvSpPr>
            <p:cNvPr id="185" name="Google Shape;185;p10"/>
            <p:cNvSpPr/>
            <p:nvPr/>
          </p:nvSpPr>
          <p:spPr>
            <a:xfrm>
              <a:off x="0" y="0"/>
              <a:ext cx="2738212" cy="2743200"/>
            </a:xfrm>
            <a:custGeom>
              <a:avLst/>
              <a:gdLst/>
              <a:ahLst/>
              <a:cxnLst/>
              <a:rect l="l" t="t" r="r" b="b"/>
              <a:pathLst>
                <a:path w="2738212" h="2743200" extrusionOk="0">
                  <a:moveTo>
                    <a:pt x="0" y="0"/>
                  </a:moveTo>
                  <a:lnTo>
                    <a:pt x="2738212" y="0"/>
                  </a:lnTo>
                  <a:lnTo>
                    <a:pt x="2738212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207408" y="443865"/>
              <a:ext cx="1855471" cy="1855471"/>
            </a:xfrm>
            <a:custGeom>
              <a:avLst/>
              <a:gdLst/>
              <a:ahLst/>
              <a:cxnLst/>
              <a:rect l="l" t="t" r="r" b="b"/>
              <a:pathLst>
                <a:path w="1855471" h="1855471" extrusionOk="0">
                  <a:moveTo>
                    <a:pt x="0" y="0"/>
                  </a:moveTo>
                  <a:lnTo>
                    <a:pt x="1855471" y="0"/>
                  </a:lnTo>
                  <a:lnTo>
                    <a:pt x="1855471" y="1855470"/>
                  </a:lnTo>
                  <a:lnTo>
                    <a:pt x="0" y="18554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" name="Google Shape;187;p10"/>
          <p:cNvSpPr/>
          <p:nvPr/>
        </p:nvSpPr>
        <p:spPr>
          <a:xfrm>
            <a:off x="10020912" y="6249427"/>
            <a:ext cx="1594398" cy="2171919"/>
          </a:xfrm>
          <a:custGeom>
            <a:avLst/>
            <a:gdLst/>
            <a:ahLst/>
            <a:cxnLst/>
            <a:rect l="l" t="t" r="r" b="b"/>
            <a:pathLst>
              <a:path w="1594398" h="2171919" extrusionOk="0">
                <a:moveTo>
                  <a:pt x="0" y="0"/>
                </a:moveTo>
                <a:lnTo>
                  <a:pt x="1594398" y="0"/>
                </a:lnTo>
                <a:lnTo>
                  <a:pt x="1594398" y="2171918"/>
                </a:lnTo>
                <a:lnTo>
                  <a:pt x="0" y="2171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10"/>
          <p:cNvSpPr/>
          <p:nvPr/>
        </p:nvSpPr>
        <p:spPr>
          <a:xfrm>
            <a:off x="1396176" y="7107312"/>
            <a:ext cx="963890" cy="963890"/>
          </a:xfrm>
          <a:custGeom>
            <a:avLst/>
            <a:gdLst/>
            <a:ahLst/>
            <a:cxnLst/>
            <a:rect l="l" t="t" r="r" b="b"/>
            <a:pathLst>
              <a:path w="963890" h="963890" extrusionOk="0">
                <a:moveTo>
                  <a:pt x="0" y="0"/>
                </a:moveTo>
                <a:lnTo>
                  <a:pt x="963891" y="0"/>
                </a:lnTo>
                <a:lnTo>
                  <a:pt x="963891" y="963890"/>
                </a:lnTo>
                <a:lnTo>
                  <a:pt x="0" y="963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84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9" name="Google Shape;189;p10"/>
          <p:cNvSpPr/>
          <p:nvPr/>
        </p:nvSpPr>
        <p:spPr>
          <a:xfrm>
            <a:off x="10223065" y="7107312"/>
            <a:ext cx="1190092" cy="1085959"/>
          </a:xfrm>
          <a:custGeom>
            <a:avLst/>
            <a:gdLst/>
            <a:ahLst/>
            <a:cxnLst/>
            <a:rect l="l" t="t" r="r" b="b"/>
            <a:pathLst>
              <a:path w="1190092" h="1085959" extrusionOk="0">
                <a:moveTo>
                  <a:pt x="0" y="0"/>
                </a:moveTo>
                <a:lnTo>
                  <a:pt x="1190092" y="0"/>
                </a:lnTo>
                <a:lnTo>
                  <a:pt x="1190092" y="1085959"/>
                </a:lnTo>
                <a:lnTo>
                  <a:pt x="0" y="1085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0" name="Google Shape;190;p10"/>
          <p:cNvSpPr txBox="1"/>
          <p:nvPr/>
        </p:nvSpPr>
        <p:spPr>
          <a:xfrm>
            <a:off x="2623098" y="295275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Các ngoại lệ bán hàng</a:t>
            </a:r>
            <a:endParaRPr/>
          </a:p>
        </p:txBody>
      </p:sp>
      <p:sp>
        <p:nvSpPr>
          <p:cNvPr id="191" name="Google Shape;191;p10"/>
          <p:cNvSpPr txBox="1"/>
          <p:nvPr/>
        </p:nvSpPr>
        <p:spPr>
          <a:xfrm>
            <a:off x="4293495" y="2824848"/>
            <a:ext cx="3600269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0" i="0" u="none" strike="noStrike" cap="non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Đổi hàng</a:t>
            </a:r>
            <a:endParaRPr/>
          </a:p>
        </p:txBody>
      </p:sp>
      <p:sp>
        <p:nvSpPr>
          <p:cNvPr id="192" name="Google Shape;192;p10"/>
          <p:cNvSpPr txBox="1"/>
          <p:nvPr/>
        </p:nvSpPr>
        <p:spPr>
          <a:xfrm>
            <a:off x="12798471" y="2824848"/>
            <a:ext cx="2738543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0" i="0" u="none" strike="noStrike" cap="non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Hủy đơn </a:t>
            </a:r>
            <a:endParaRPr/>
          </a:p>
        </p:txBody>
      </p:sp>
      <p:sp>
        <p:nvSpPr>
          <p:cNvPr id="193" name="Google Shape;193;p10"/>
          <p:cNvSpPr txBox="1"/>
          <p:nvPr/>
        </p:nvSpPr>
        <p:spPr>
          <a:xfrm>
            <a:off x="3017292" y="6382251"/>
            <a:ext cx="5841567" cy="181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0" i="0" u="none" strike="noStrike" cap="non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Trả hàng khi chưa thanh toán</a:t>
            </a:r>
            <a:endParaRPr/>
          </a:p>
        </p:txBody>
      </p:sp>
      <p:sp>
        <p:nvSpPr>
          <p:cNvPr id="194" name="Google Shape;194;p10"/>
          <p:cNvSpPr txBox="1"/>
          <p:nvPr/>
        </p:nvSpPr>
        <p:spPr>
          <a:xfrm>
            <a:off x="12074571" y="6382251"/>
            <a:ext cx="4791376" cy="181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0" i="0" u="none" strike="noStrike" cap="non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Trả hàng khi đã thanh toán</a:t>
            </a:r>
            <a:endParaRPr/>
          </a:p>
        </p:txBody>
      </p:sp>
      <p:sp>
        <p:nvSpPr>
          <p:cNvPr id="195" name="Google Shape;195;p10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/>
          <p:nvPr/>
        </p:nvSpPr>
        <p:spPr>
          <a:xfrm>
            <a:off x="1962174" y="1143000"/>
            <a:ext cx="14363652" cy="8822432"/>
          </a:xfrm>
          <a:custGeom>
            <a:avLst/>
            <a:gdLst/>
            <a:ahLst/>
            <a:cxnLst/>
            <a:rect l="l" t="t" r="r" b="b"/>
            <a:pathLst>
              <a:path w="14363652" h="8822432" extrusionOk="0">
                <a:moveTo>
                  <a:pt x="0" y="0"/>
                </a:moveTo>
                <a:lnTo>
                  <a:pt x="14363652" y="0"/>
                </a:lnTo>
                <a:lnTo>
                  <a:pt x="14363652" y="8822432"/>
                </a:lnTo>
                <a:lnTo>
                  <a:pt x="0" y="8822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7" b="-928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1" name="Google Shape;201;p11"/>
          <p:cNvSpPr txBox="1"/>
          <p:nvPr/>
        </p:nvSpPr>
        <p:spPr>
          <a:xfrm>
            <a:off x="2623098" y="209550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mua hàng</a:t>
            </a:r>
            <a:endParaRPr/>
          </a:p>
        </p:txBody>
      </p:sp>
      <p:sp>
        <p:nvSpPr>
          <p:cNvPr id="202" name="Google Shape;202;p11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/>
          <p:nvPr/>
        </p:nvSpPr>
        <p:spPr>
          <a:xfrm>
            <a:off x="1208295" y="2296477"/>
            <a:ext cx="1702063" cy="1702063"/>
          </a:xfrm>
          <a:custGeom>
            <a:avLst/>
            <a:gdLst/>
            <a:ahLst/>
            <a:cxnLst/>
            <a:rect l="l" t="t" r="r" b="b"/>
            <a:pathLst>
              <a:path w="1702063" h="1702063" extrusionOk="0">
                <a:moveTo>
                  <a:pt x="0" y="0"/>
                </a:moveTo>
                <a:lnTo>
                  <a:pt x="1702063" y="0"/>
                </a:lnTo>
                <a:lnTo>
                  <a:pt x="1702063" y="1702063"/>
                </a:lnTo>
                <a:lnTo>
                  <a:pt x="0" y="17020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08" name="Google Shape;208;p12"/>
          <p:cNvGrpSpPr/>
          <p:nvPr/>
        </p:nvGrpSpPr>
        <p:grpSpPr>
          <a:xfrm>
            <a:off x="9985625" y="2118808"/>
            <a:ext cx="2053659" cy="2057400"/>
            <a:chOff x="0" y="0"/>
            <a:chExt cx="2738212" cy="2743200"/>
          </a:xfrm>
        </p:grpSpPr>
        <p:sp>
          <p:nvSpPr>
            <p:cNvPr id="209" name="Google Shape;209;p12"/>
            <p:cNvSpPr/>
            <p:nvPr/>
          </p:nvSpPr>
          <p:spPr>
            <a:xfrm>
              <a:off x="0" y="0"/>
              <a:ext cx="2738212" cy="2743200"/>
            </a:xfrm>
            <a:custGeom>
              <a:avLst/>
              <a:gdLst/>
              <a:ahLst/>
              <a:cxnLst/>
              <a:rect l="l" t="t" r="r" b="b"/>
              <a:pathLst>
                <a:path w="2738212" h="2743200" extrusionOk="0">
                  <a:moveTo>
                    <a:pt x="0" y="0"/>
                  </a:moveTo>
                  <a:lnTo>
                    <a:pt x="2738212" y="0"/>
                  </a:lnTo>
                  <a:lnTo>
                    <a:pt x="2738212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207408" y="443865"/>
              <a:ext cx="1855471" cy="1855471"/>
            </a:xfrm>
            <a:custGeom>
              <a:avLst/>
              <a:gdLst/>
              <a:ahLst/>
              <a:cxnLst/>
              <a:rect l="l" t="t" r="r" b="b"/>
              <a:pathLst>
                <a:path w="1855471" h="1855471" extrusionOk="0">
                  <a:moveTo>
                    <a:pt x="0" y="0"/>
                  </a:moveTo>
                  <a:lnTo>
                    <a:pt x="1855471" y="0"/>
                  </a:lnTo>
                  <a:lnTo>
                    <a:pt x="1855471" y="1855470"/>
                  </a:lnTo>
                  <a:lnTo>
                    <a:pt x="0" y="18554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1" name="Google Shape;211;p12"/>
          <p:cNvSpPr/>
          <p:nvPr/>
        </p:nvSpPr>
        <p:spPr>
          <a:xfrm>
            <a:off x="1208295" y="5475177"/>
            <a:ext cx="2056660" cy="2075528"/>
          </a:xfrm>
          <a:custGeom>
            <a:avLst/>
            <a:gdLst/>
            <a:ahLst/>
            <a:cxnLst/>
            <a:rect l="l" t="t" r="r" b="b"/>
            <a:pathLst>
              <a:path w="2056660" h="2075528" extrusionOk="0">
                <a:moveTo>
                  <a:pt x="0" y="0"/>
                </a:moveTo>
                <a:lnTo>
                  <a:pt x="2056660" y="0"/>
                </a:lnTo>
                <a:lnTo>
                  <a:pt x="2056660" y="2075529"/>
                </a:lnTo>
                <a:lnTo>
                  <a:pt x="0" y="2075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2" name="Google Shape;212;p12"/>
          <p:cNvSpPr/>
          <p:nvPr/>
        </p:nvSpPr>
        <p:spPr>
          <a:xfrm>
            <a:off x="9894740" y="5595433"/>
            <a:ext cx="2144545" cy="1937889"/>
          </a:xfrm>
          <a:custGeom>
            <a:avLst/>
            <a:gdLst/>
            <a:ahLst/>
            <a:cxnLst/>
            <a:rect l="l" t="t" r="r" b="b"/>
            <a:pathLst>
              <a:path w="2144545" h="1937889" extrusionOk="0">
                <a:moveTo>
                  <a:pt x="0" y="0"/>
                </a:moveTo>
                <a:lnTo>
                  <a:pt x="2144545" y="0"/>
                </a:lnTo>
                <a:lnTo>
                  <a:pt x="2144545" y="1937889"/>
                </a:lnTo>
                <a:lnTo>
                  <a:pt x="0" y="1937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3" name="Google Shape;213;p12"/>
          <p:cNvSpPr txBox="1"/>
          <p:nvPr/>
        </p:nvSpPr>
        <p:spPr>
          <a:xfrm>
            <a:off x="2623098" y="390525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Các ngoại lệ mua hàng</a:t>
            </a:r>
            <a:endParaRPr/>
          </a:p>
        </p:txBody>
      </p:sp>
      <p:sp>
        <p:nvSpPr>
          <p:cNvPr id="214" name="Google Shape;214;p12"/>
          <p:cNvSpPr txBox="1"/>
          <p:nvPr/>
        </p:nvSpPr>
        <p:spPr>
          <a:xfrm>
            <a:off x="3246309" y="2698880"/>
            <a:ext cx="3723680" cy="81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99" b="0" i="0" u="none" strike="noStrike" cap="non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Hủy hóa đơn</a:t>
            </a:r>
            <a:endParaRPr/>
          </a:p>
        </p:txBody>
      </p:sp>
      <p:sp>
        <p:nvSpPr>
          <p:cNvPr id="215" name="Google Shape;215;p12"/>
          <p:cNvSpPr txBox="1"/>
          <p:nvPr/>
        </p:nvSpPr>
        <p:spPr>
          <a:xfrm>
            <a:off x="12461469" y="2698880"/>
            <a:ext cx="4061103" cy="81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99" b="0" i="0" u="none" strike="noStrike" cap="non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Hủy đơn hàng</a:t>
            </a:r>
            <a:endParaRPr/>
          </a:p>
        </p:txBody>
      </p:sp>
      <p:sp>
        <p:nvSpPr>
          <p:cNvPr id="216" name="Google Shape;216;p12"/>
          <p:cNvSpPr txBox="1"/>
          <p:nvPr/>
        </p:nvSpPr>
        <p:spPr>
          <a:xfrm>
            <a:off x="3842038" y="6064314"/>
            <a:ext cx="2532221" cy="81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99" b="0" i="0" u="none" strike="noStrike" cap="non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Trả hàng</a:t>
            </a:r>
            <a:endParaRPr/>
          </a:p>
        </p:txBody>
      </p:sp>
      <p:sp>
        <p:nvSpPr>
          <p:cNvPr id="217" name="Google Shape;217;p12"/>
          <p:cNvSpPr txBox="1"/>
          <p:nvPr/>
        </p:nvSpPr>
        <p:spPr>
          <a:xfrm>
            <a:off x="12461469" y="6064314"/>
            <a:ext cx="2844760" cy="81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99" b="0" i="0" u="none" strike="noStrike" cap="non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Hoàn tiền</a:t>
            </a:r>
            <a:endParaRPr/>
          </a:p>
        </p:txBody>
      </p:sp>
      <p:sp>
        <p:nvSpPr>
          <p:cNvPr id="218" name="Google Shape;218;p12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 extrusionOk="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4" name="Google Shape;224;p13"/>
          <p:cNvSpPr/>
          <p:nvPr/>
        </p:nvSpPr>
        <p:spPr>
          <a:xfrm>
            <a:off x="1028700" y="3874972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 extrusionOk="0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5" name="Google Shape;225;p13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 extrusionOk="0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6" name="Google Shape;226;p13"/>
          <p:cNvSpPr txBox="1"/>
          <p:nvPr/>
        </p:nvSpPr>
        <p:spPr>
          <a:xfrm>
            <a:off x="5746253" y="1238250"/>
            <a:ext cx="679549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kho</a:t>
            </a:r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 extrusionOk="0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8" name="Google Shape;228;p13"/>
          <p:cNvSpPr txBox="1"/>
          <p:nvPr/>
        </p:nvSpPr>
        <p:spPr>
          <a:xfrm>
            <a:off x="4485475" y="3493440"/>
            <a:ext cx="9317051" cy="365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22679" marR="0" lvl="1" indent="-561339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B2F3D"/>
              </a:buClr>
              <a:buSzPts val="5199"/>
              <a:buFont typeface="Arial"/>
              <a:buChar char="•"/>
            </a:pPr>
            <a:r>
              <a:rPr lang="en-US" sz="5199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nhập kho</a:t>
            </a:r>
            <a:endParaRPr/>
          </a:p>
          <a:p>
            <a:pPr marL="1122679" marR="0" lvl="1" indent="-561339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B2F3D"/>
              </a:buClr>
              <a:buSzPts val="5199"/>
              <a:buFont typeface="Arial"/>
              <a:buChar char="•"/>
            </a:pPr>
            <a:r>
              <a:rPr lang="en-US" sz="5199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xuất kho</a:t>
            </a:r>
            <a:endParaRPr/>
          </a:p>
          <a:p>
            <a:pPr marL="1122679" marR="0" lvl="1" indent="-561339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B2F3D"/>
              </a:buClr>
              <a:buSzPts val="5199"/>
              <a:buFont typeface="Arial"/>
              <a:buChar char="•"/>
            </a:pPr>
            <a:r>
              <a:rPr lang="en-US" sz="5199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điều chuyển kho</a:t>
            </a:r>
            <a:endParaRPr/>
          </a:p>
          <a:p>
            <a:pPr marL="1122679" marR="0" lvl="1" indent="-561339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B2F3D"/>
              </a:buClr>
              <a:buSzPts val="5199"/>
              <a:buFont typeface="Arial"/>
              <a:buChar char="•"/>
            </a:pPr>
            <a:r>
              <a:rPr lang="en-US" sz="5199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kiểm kho</a:t>
            </a:r>
            <a:endParaRPr/>
          </a:p>
        </p:txBody>
      </p:sp>
      <p:sp>
        <p:nvSpPr>
          <p:cNvPr id="229" name="Google Shape;229;p13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/>
          <p:nvPr/>
        </p:nvSpPr>
        <p:spPr>
          <a:xfrm>
            <a:off x="2443659" y="1143000"/>
            <a:ext cx="13400683" cy="9144000"/>
          </a:xfrm>
          <a:custGeom>
            <a:avLst/>
            <a:gdLst/>
            <a:ahLst/>
            <a:cxnLst/>
            <a:rect l="l" t="t" r="r" b="b"/>
            <a:pathLst>
              <a:path w="13400683" h="9144000" extrusionOk="0">
                <a:moveTo>
                  <a:pt x="0" y="0"/>
                </a:moveTo>
                <a:lnTo>
                  <a:pt x="13400682" y="0"/>
                </a:lnTo>
                <a:lnTo>
                  <a:pt x="13400682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85" b="-903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5" name="Google Shape;235;p14"/>
          <p:cNvSpPr txBox="1"/>
          <p:nvPr/>
        </p:nvSpPr>
        <p:spPr>
          <a:xfrm>
            <a:off x="2623098" y="209550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nhập kho</a:t>
            </a:r>
            <a:endParaRPr/>
          </a:p>
        </p:txBody>
      </p:sp>
      <p:sp>
        <p:nvSpPr>
          <p:cNvPr id="236" name="Google Shape;236;p14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/>
          <p:nvPr/>
        </p:nvSpPr>
        <p:spPr>
          <a:xfrm>
            <a:off x="2185331" y="1342905"/>
            <a:ext cx="13917337" cy="7601189"/>
          </a:xfrm>
          <a:custGeom>
            <a:avLst/>
            <a:gdLst/>
            <a:ahLst/>
            <a:cxnLst/>
            <a:rect l="l" t="t" r="r" b="b"/>
            <a:pathLst>
              <a:path w="13917337" h="7601189" extrusionOk="0">
                <a:moveTo>
                  <a:pt x="0" y="0"/>
                </a:moveTo>
                <a:lnTo>
                  <a:pt x="13917338" y="0"/>
                </a:lnTo>
                <a:lnTo>
                  <a:pt x="13917338" y="7601190"/>
                </a:lnTo>
                <a:lnTo>
                  <a:pt x="0" y="7601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33" t="-66" r="-1532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2" name="Google Shape;242;p15"/>
          <p:cNvSpPr txBox="1"/>
          <p:nvPr/>
        </p:nvSpPr>
        <p:spPr>
          <a:xfrm>
            <a:off x="2623098" y="209550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xuất kho</a:t>
            </a:r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/>
          <p:nvPr/>
        </p:nvSpPr>
        <p:spPr>
          <a:xfrm>
            <a:off x="3960208" y="1282735"/>
            <a:ext cx="10367585" cy="8734190"/>
          </a:xfrm>
          <a:custGeom>
            <a:avLst/>
            <a:gdLst/>
            <a:ahLst/>
            <a:cxnLst/>
            <a:rect l="l" t="t" r="r" b="b"/>
            <a:pathLst>
              <a:path w="10367585" h="8734190" extrusionOk="0">
                <a:moveTo>
                  <a:pt x="0" y="0"/>
                </a:moveTo>
                <a:lnTo>
                  <a:pt x="10367584" y="0"/>
                </a:lnTo>
                <a:lnTo>
                  <a:pt x="10367584" y="8734189"/>
                </a:lnTo>
                <a:lnTo>
                  <a:pt x="0" y="8734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908" b="-2907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9" name="Google Shape;249;p16"/>
          <p:cNvSpPr txBox="1"/>
          <p:nvPr/>
        </p:nvSpPr>
        <p:spPr>
          <a:xfrm>
            <a:off x="2623098" y="209550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điều chuyển kho</a:t>
            </a:r>
            <a:endParaRPr/>
          </a:p>
        </p:txBody>
      </p:sp>
      <p:sp>
        <p:nvSpPr>
          <p:cNvPr id="250" name="Google Shape;250;p16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/>
          <p:nvPr/>
        </p:nvSpPr>
        <p:spPr>
          <a:xfrm>
            <a:off x="1285857" y="2752723"/>
            <a:ext cx="15716286" cy="4787423"/>
          </a:xfrm>
          <a:custGeom>
            <a:avLst/>
            <a:gdLst/>
            <a:ahLst/>
            <a:cxnLst/>
            <a:rect l="l" t="t" r="r" b="b"/>
            <a:pathLst>
              <a:path w="15716286" h="4787423" extrusionOk="0">
                <a:moveTo>
                  <a:pt x="0" y="0"/>
                </a:moveTo>
                <a:lnTo>
                  <a:pt x="15716286" y="0"/>
                </a:lnTo>
                <a:lnTo>
                  <a:pt x="15716286" y="4787423"/>
                </a:lnTo>
                <a:lnTo>
                  <a:pt x="0" y="478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6" name="Google Shape;256;p17"/>
          <p:cNvSpPr txBox="1"/>
          <p:nvPr/>
        </p:nvSpPr>
        <p:spPr>
          <a:xfrm>
            <a:off x="2623098" y="685800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kiểm kho</a:t>
            </a:r>
            <a:endParaRPr/>
          </a:p>
        </p:txBody>
      </p:sp>
      <p:sp>
        <p:nvSpPr>
          <p:cNvPr id="257" name="Google Shape;257;p17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/>
          <p:nvPr/>
        </p:nvSpPr>
        <p:spPr>
          <a:xfrm>
            <a:off x="501251" y="2317251"/>
            <a:ext cx="17285498" cy="5801244"/>
          </a:xfrm>
          <a:custGeom>
            <a:avLst/>
            <a:gdLst/>
            <a:ahLst/>
            <a:cxnLst/>
            <a:rect l="l" t="t" r="r" b="b"/>
            <a:pathLst>
              <a:path w="17285498" h="5801244" extrusionOk="0">
                <a:moveTo>
                  <a:pt x="0" y="0"/>
                </a:moveTo>
                <a:lnTo>
                  <a:pt x="17285498" y="0"/>
                </a:lnTo>
                <a:lnTo>
                  <a:pt x="17285498" y="5801244"/>
                </a:lnTo>
                <a:lnTo>
                  <a:pt x="0" y="580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3233" b="-78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3" name="Google Shape;263;p18"/>
          <p:cNvSpPr txBox="1"/>
          <p:nvPr/>
        </p:nvSpPr>
        <p:spPr>
          <a:xfrm>
            <a:off x="2623098" y="511370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CRM</a:t>
            </a:r>
            <a:endParaRPr/>
          </a:p>
        </p:txBody>
      </p:sp>
      <p:sp>
        <p:nvSpPr>
          <p:cNvPr id="264" name="Google Shape;264;p18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/>
          <p:nvPr/>
        </p:nvSpPr>
        <p:spPr>
          <a:xfrm>
            <a:off x="497968" y="2146098"/>
            <a:ext cx="17292064" cy="7796139"/>
          </a:xfrm>
          <a:custGeom>
            <a:avLst/>
            <a:gdLst/>
            <a:ahLst/>
            <a:cxnLst/>
            <a:rect l="l" t="t" r="r" b="b"/>
            <a:pathLst>
              <a:path w="17292064" h="7796139" extrusionOk="0">
                <a:moveTo>
                  <a:pt x="0" y="0"/>
                </a:moveTo>
                <a:lnTo>
                  <a:pt x="17292064" y="0"/>
                </a:lnTo>
                <a:lnTo>
                  <a:pt x="17292064" y="7796138"/>
                </a:lnTo>
                <a:lnTo>
                  <a:pt x="0" y="7796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0" name="Google Shape;270;p19"/>
          <p:cNvSpPr txBox="1"/>
          <p:nvPr/>
        </p:nvSpPr>
        <p:spPr>
          <a:xfrm>
            <a:off x="2623098" y="209550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kế toán</a:t>
            </a:r>
            <a:endParaRPr/>
          </a:p>
        </p:txBody>
      </p:sp>
      <p:sp>
        <p:nvSpPr>
          <p:cNvPr id="271" name="Google Shape;271;p19"/>
          <p:cNvSpPr txBox="1"/>
          <p:nvPr/>
        </p:nvSpPr>
        <p:spPr>
          <a:xfrm>
            <a:off x="497968" y="1160361"/>
            <a:ext cx="9919692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xử lý công nợ khách hàng</a:t>
            </a:r>
            <a:endParaRPr/>
          </a:p>
        </p:txBody>
      </p:sp>
      <p:sp>
        <p:nvSpPr>
          <p:cNvPr id="272" name="Google Shape;272;p19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8073041" y="2574269"/>
            <a:ext cx="4867909" cy="9735818"/>
            <a:chOff x="0" y="0"/>
            <a:chExt cx="3175000" cy="6350000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 extrusionOk="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solidFill>
              <a:srgbClr val="234E5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 extrusionOk="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ED8C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8186472" y="2745680"/>
            <a:ext cx="4641047" cy="9282094"/>
            <a:chOff x="0" y="0"/>
            <a:chExt cx="3175000" cy="6350000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 extrusionOk="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86358" r="-8635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 extrusionOk="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9EA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13121664" y="-981610"/>
            <a:ext cx="4867909" cy="9735818"/>
            <a:chOff x="0" y="0"/>
            <a:chExt cx="3175000" cy="6350000"/>
          </a:xfrm>
        </p:grpSpPr>
        <p:sp>
          <p:nvSpPr>
            <p:cNvPr id="105" name="Google Shape;105;p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 extrusionOk="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solidFill>
              <a:srgbClr val="234E5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 extrusionOk="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ED8C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3235095" y="-678548"/>
            <a:ext cx="4641047" cy="9282094"/>
            <a:chOff x="0" y="0"/>
            <a:chExt cx="3175000" cy="6350000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 extrusionOk="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50000" r="-50000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 extrusionOk="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9EA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2"/>
          <p:cNvSpPr/>
          <p:nvPr/>
        </p:nvSpPr>
        <p:spPr>
          <a:xfrm>
            <a:off x="14604668" y="9256035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 extrusionOk="0">
                <a:moveTo>
                  <a:pt x="0" y="0"/>
                </a:moveTo>
                <a:lnTo>
                  <a:pt x="2105667" y="0"/>
                </a:lnTo>
                <a:lnTo>
                  <a:pt x="2105667" y="1152373"/>
                </a:lnTo>
                <a:lnTo>
                  <a:pt x="0" y="1152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11" name="Google Shape;111;p2"/>
          <p:cNvGrpSpPr/>
          <p:nvPr/>
        </p:nvGrpSpPr>
        <p:grpSpPr>
          <a:xfrm>
            <a:off x="15916235" y="9427654"/>
            <a:ext cx="2882434" cy="2882434"/>
            <a:chOff x="0" y="0"/>
            <a:chExt cx="812800" cy="812800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CDBE8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"/>
          <p:cNvSpPr txBox="1"/>
          <p:nvPr/>
        </p:nvSpPr>
        <p:spPr>
          <a:xfrm>
            <a:off x="479735" y="1773317"/>
            <a:ext cx="5970795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0B2F3D"/>
                </a:solidFill>
                <a:latin typeface="Arimo"/>
                <a:ea typeface="Arimo"/>
                <a:cs typeface="Arimo"/>
                <a:sym typeface="Arimo"/>
              </a:rPr>
              <a:t>NỘI DUNG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483878" y="3335078"/>
            <a:ext cx="7301032" cy="314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9" b="1" i="0" u="none" strike="noStrike" cap="none">
                <a:solidFill>
                  <a:srgbClr val="0B2F3D"/>
                </a:solidFill>
                <a:latin typeface="Poppins"/>
                <a:ea typeface="Poppins"/>
                <a:cs typeface="Poppins"/>
                <a:sym typeface="Poppins"/>
              </a:rPr>
              <a:t>1. Master data</a:t>
            </a:r>
            <a:endParaRPr/>
          </a:p>
          <a:p>
            <a:pPr marL="0" marR="0" lvl="0" indent="0" algn="l" rtl="0">
              <a:lnSpc>
                <a:spcPct val="200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9" b="1" i="0" u="none" strike="noStrike" cap="none">
                <a:solidFill>
                  <a:srgbClr val="0B2F3D"/>
                </a:solidFill>
                <a:latin typeface="Poppins"/>
                <a:ea typeface="Poppins"/>
                <a:cs typeface="Poppins"/>
                <a:sym typeface="Poppins"/>
              </a:rPr>
              <a:t>2. Transaction data</a:t>
            </a:r>
            <a:endParaRPr/>
          </a:p>
          <a:p>
            <a:pPr marL="0" marR="0" lvl="0" indent="0" algn="l" rtl="0">
              <a:lnSpc>
                <a:spcPct val="200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9" b="1" i="0" u="none" strike="noStrike" cap="none">
                <a:solidFill>
                  <a:srgbClr val="0B2F3D"/>
                </a:solidFill>
                <a:latin typeface="Poppins"/>
                <a:ea typeface="Poppins"/>
                <a:cs typeface="Poppins"/>
                <a:sym typeface="Poppins"/>
              </a:rPr>
              <a:t>3. Các phân hệ và quy trình yêu cầu</a:t>
            </a:r>
            <a:endParaRPr/>
          </a:p>
          <a:p>
            <a:pPr marL="0" marR="0" lvl="0" indent="0" algn="l" rtl="0">
              <a:lnSpc>
                <a:spcPct val="200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9" b="1" i="0" u="none" strike="noStrike" cap="none">
                <a:solidFill>
                  <a:srgbClr val="0B2F3D"/>
                </a:solidFill>
                <a:latin typeface="Poppins"/>
                <a:ea typeface="Poppins"/>
                <a:cs typeface="Poppins"/>
                <a:sym typeface="Poppins"/>
              </a:rPr>
              <a:t>4. Một số phân hệ mở rộng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483878" y="27911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/>
          <p:nvPr/>
        </p:nvSpPr>
        <p:spPr>
          <a:xfrm>
            <a:off x="502561" y="2432973"/>
            <a:ext cx="17282879" cy="7303124"/>
          </a:xfrm>
          <a:custGeom>
            <a:avLst/>
            <a:gdLst/>
            <a:ahLst/>
            <a:cxnLst/>
            <a:rect l="l" t="t" r="r" b="b"/>
            <a:pathLst>
              <a:path w="17282879" h="7303124" extrusionOk="0">
                <a:moveTo>
                  <a:pt x="0" y="0"/>
                </a:moveTo>
                <a:lnTo>
                  <a:pt x="17282878" y="0"/>
                </a:lnTo>
                <a:lnTo>
                  <a:pt x="17282878" y="7303124"/>
                </a:lnTo>
                <a:lnTo>
                  <a:pt x="0" y="73031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8" name="Google Shape;278;p20"/>
          <p:cNvSpPr txBox="1"/>
          <p:nvPr/>
        </p:nvSpPr>
        <p:spPr>
          <a:xfrm>
            <a:off x="2623098" y="209550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kế toán</a:t>
            </a:r>
            <a:endParaRPr/>
          </a:p>
        </p:txBody>
      </p:sp>
      <p:sp>
        <p:nvSpPr>
          <p:cNvPr id="279" name="Google Shape;279;p20"/>
          <p:cNvSpPr txBox="1"/>
          <p:nvPr/>
        </p:nvSpPr>
        <p:spPr>
          <a:xfrm>
            <a:off x="497968" y="1160361"/>
            <a:ext cx="15916574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xử lý công nợ khách hàng trễ hạn thanh toán</a:t>
            </a:r>
            <a:endParaRPr/>
          </a:p>
        </p:txBody>
      </p:sp>
      <p:sp>
        <p:nvSpPr>
          <p:cNvPr id="280" name="Google Shape;280;p20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/>
          <p:nvPr/>
        </p:nvSpPr>
        <p:spPr>
          <a:xfrm>
            <a:off x="941429" y="2434099"/>
            <a:ext cx="16405142" cy="7579378"/>
          </a:xfrm>
          <a:custGeom>
            <a:avLst/>
            <a:gdLst/>
            <a:ahLst/>
            <a:cxnLst/>
            <a:rect l="l" t="t" r="r" b="b"/>
            <a:pathLst>
              <a:path w="16405142" h="7579378" extrusionOk="0">
                <a:moveTo>
                  <a:pt x="0" y="0"/>
                </a:moveTo>
                <a:lnTo>
                  <a:pt x="16405142" y="0"/>
                </a:lnTo>
                <a:lnTo>
                  <a:pt x="16405142" y="7579378"/>
                </a:lnTo>
                <a:lnTo>
                  <a:pt x="0" y="7579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6" name="Google Shape;286;p21"/>
          <p:cNvSpPr txBox="1"/>
          <p:nvPr/>
        </p:nvSpPr>
        <p:spPr>
          <a:xfrm>
            <a:off x="2623098" y="209550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kế toán</a:t>
            </a:r>
            <a:endParaRPr/>
          </a:p>
        </p:txBody>
      </p:sp>
      <p:sp>
        <p:nvSpPr>
          <p:cNvPr id="287" name="Google Shape;287;p21"/>
          <p:cNvSpPr txBox="1"/>
          <p:nvPr/>
        </p:nvSpPr>
        <p:spPr>
          <a:xfrm>
            <a:off x="941429" y="1303799"/>
            <a:ext cx="10520816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xử lý công nợ nhà cung cấp</a:t>
            </a:r>
            <a:endParaRPr/>
          </a:p>
        </p:txBody>
      </p:sp>
      <p:sp>
        <p:nvSpPr>
          <p:cNvPr id="288" name="Google Shape;288;p21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2"/>
          <p:cNvGrpSpPr/>
          <p:nvPr/>
        </p:nvGrpSpPr>
        <p:grpSpPr>
          <a:xfrm>
            <a:off x="1686719" y="1319164"/>
            <a:ext cx="4323361" cy="752971"/>
            <a:chOff x="0" y="0"/>
            <a:chExt cx="5764481" cy="1003961"/>
          </a:xfrm>
        </p:grpSpPr>
        <p:grpSp>
          <p:nvGrpSpPr>
            <p:cNvPr id="294" name="Google Shape;294;p22"/>
            <p:cNvGrpSpPr/>
            <p:nvPr/>
          </p:nvGrpSpPr>
          <p:grpSpPr>
            <a:xfrm>
              <a:off x="0" y="0"/>
              <a:ext cx="5764481" cy="1003961"/>
              <a:chOff x="0" y="0"/>
              <a:chExt cx="2583603" cy="449969"/>
            </a:xfrm>
          </p:grpSpPr>
          <p:sp>
            <p:nvSpPr>
              <p:cNvPr id="295" name="Google Shape;295;p22"/>
              <p:cNvSpPr/>
              <p:nvPr/>
            </p:nvSpPr>
            <p:spPr>
              <a:xfrm>
                <a:off x="0" y="0"/>
                <a:ext cx="2583603" cy="449969"/>
              </a:xfrm>
              <a:custGeom>
                <a:avLst/>
                <a:gdLst/>
                <a:ahLst/>
                <a:cxnLst/>
                <a:rect l="l" t="t" r="r" b="b"/>
                <a:pathLst>
                  <a:path w="2583603" h="449969" extrusionOk="0">
                    <a:moveTo>
                      <a:pt x="2380403" y="0"/>
                    </a:moveTo>
                    <a:cubicBezTo>
                      <a:pt x="2492628" y="0"/>
                      <a:pt x="2583603" y="100729"/>
                      <a:pt x="2583603" y="224984"/>
                    </a:cubicBezTo>
                    <a:cubicBezTo>
                      <a:pt x="2583603" y="349240"/>
                      <a:pt x="2492628" y="449969"/>
                      <a:pt x="2380403" y="449969"/>
                    </a:cubicBezTo>
                    <a:lnTo>
                      <a:pt x="203200" y="449969"/>
                    </a:lnTo>
                    <a:cubicBezTo>
                      <a:pt x="90976" y="449969"/>
                      <a:pt x="0" y="349240"/>
                      <a:pt x="0" y="224984"/>
                    </a:cubicBezTo>
                    <a:cubicBezTo>
                      <a:pt x="0" y="10072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D8C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2"/>
              <p:cNvSpPr txBox="1"/>
              <p:nvPr/>
            </p:nvSpPr>
            <p:spPr>
              <a:xfrm>
                <a:off x="0" y="19050"/>
                <a:ext cx="2583603" cy="430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7" name="Google Shape;297;p22"/>
            <p:cNvSpPr txBox="1"/>
            <p:nvPr/>
          </p:nvSpPr>
          <p:spPr>
            <a:xfrm>
              <a:off x="0" y="251156"/>
              <a:ext cx="5764481" cy="5492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0B2F3D"/>
                  </a:solidFill>
                  <a:latin typeface="Roboto"/>
                  <a:ea typeface="Roboto"/>
                  <a:cs typeface="Roboto"/>
                  <a:sym typeface="Roboto"/>
                </a:rPr>
                <a:t>Trang web</a:t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721237" y="58055"/>
              <a:ext cx="887851" cy="887851"/>
            </a:xfrm>
            <a:custGeom>
              <a:avLst/>
              <a:gdLst/>
              <a:ahLst/>
              <a:cxnLst/>
              <a:rect l="l" t="t" r="r" b="b"/>
              <a:pathLst>
                <a:path w="887851" h="887851" extrusionOk="0">
                  <a:moveTo>
                    <a:pt x="0" y="0"/>
                  </a:moveTo>
                  <a:lnTo>
                    <a:pt x="887851" y="0"/>
                  </a:lnTo>
                  <a:lnTo>
                    <a:pt x="887851" y="887851"/>
                  </a:lnTo>
                  <a:lnTo>
                    <a:pt x="0" y="8878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9" name="Google Shape;299;p22"/>
          <p:cNvSpPr/>
          <p:nvPr/>
        </p:nvSpPr>
        <p:spPr>
          <a:xfrm>
            <a:off x="1686719" y="2130856"/>
            <a:ext cx="15398886" cy="7924655"/>
          </a:xfrm>
          <a:custGeom>
            <a:avLst/>
            <a:gdLst/>
            <a:ahLst/>
            <a:cxnLst/>
            <a:rect l="l" t="t" r="r" b="b"/>
            <a:pathLst>
              <a:path w="15398886" h="7924655" extrusionOk="0">
                <a:moveTo>
                  <a:pt x="0" y="0"/>
                </a:moveTo>
                <a:lnTo>
                  <a:pt x="15398886" y="0"/>
                </a:lnTo>
                <a:lnTo>
                  <a:pt x="15398886" y="7924655"/>
                </a:lnTo>
                <a:lnTo>
                  <a:pt x="0" y="792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0" name="Google Shape;300;p22"/>
          <p:cNvSpPr txBox="1"/>
          <p:nvPr/>
        </p:nvSpPr>
        <p:spPr>
          <a:xfrm>
            <a:off x="4020820" y="326993"/>
            <a:ext cx="11160354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Một số phân hệ mở rộng</a:t>
            </a:r>
            <a:endParaRPr/>
          </a:p>
        </p:txBody>
      </p:sp>
      <p:sp>
        <p:nvSpPr>
          <p:cNvPr id="301" name="Google Shape;301;p22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"/>
          <p:cNvSpPr/>
          <p:nvPr/>
        </p:nvSpPr>
        <p:spPr>
          <a:xfrm>
            <a:off x="1331514" y="1776291"/>
            <a:ext cx="15624971" cy="7649967"/>
          </a:xfrm>
          <a:custGeom>
            <a:avLst/>
            <a:gdLst/>
            <a:ahLst/>
            <a:cxnLst/>
            <a:rect l="l" t="t" r="r" b="b"/>
            <a:pathLst>
              <a:path w="15624971" h="7649967" extrusionOk="0">
                <a:moveTo>
                  <a:pt x="0" y="0"/>
                </a:moveTo>
                <a:lnTo>
                  <a:pt x="15624972" y="0"/>
                </a:lnTo>
                <a:lnTo>
                  <a:pt x="15624972" y="7649967"/>
                </a:lnTo>
                <a:lnTo>
                  <a:pt x="0" y="7649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07" name="Google Shape;307;p23"/>
          <p:cNvGrpSpPr/>
          <p:nvPr/>
        </p:nvGrpSpPr>
        <p:grpSpPr>
          <a:xfrm>
            <a:off x="1331514" y="802293"/>
            <a:ext cx="4323361" cy="752971"/>
            <a:chOff x="0" y="0"/>
            <a:chExt cx="5764481" cy="1003961"/>
          </a:xfrm>
        </p:grpSpPr>
        <p:grpSp>
          <p:nvGrpSpPr>
            <p:cNvPr id="308" name="Google Shape;308;p23"/>
            <p:cNvGrpSpPr/>
            <p:nvPr/>
          </p:nvGrpSpPr>
          <p:grpSpPr>
            <a:xfrm>
              <a:off x="0" y="0"/>
              <a:ext cx="5764481" cy="1003961"/>
              <a:chOff x="0" y="0"/>
              <a:chExt cx="2583603" cy="449969"/>
            </a:xfrm>
          </p:grpSpPr>
          <p:sp>
            <p:nvSpPr>
              <p:cNvPr id="309" name="Google Shape;309;p23"/>
              <p:cNvSpPr/>
              <p:nvPr/>
            </p:nvSpPr>
            <p:spPr>
              <a:xfrm>
                <a:off x="0" y="0"/>
                <a:ext cx="2583603" cy="449969"/>
              </a:xfrm>
              <a:custGeom>
                <a:avLst/>
                <a:gdLst/>
                <a:ahLst/>
                <a:cxnLst/>
                <a:rect l="l" t="t" r="r" b="b"/>
                <a:pathLst>
                  <a:path w="2583603" h="449969" extrusionOk="0">
                    <a:moveTo>
                      <a:pt x="2380403" y="0"/>
                    </a:moveTo>
                    <a:cubicBezTo>
                      <a:pt x="2492628" y="0"/>
                      <a:pt x="2583603" y="100729"/>
                      <a:pt x="2583603" y="224984"/>
                    </a:cubicBezTo>
                    <a:cubicBezTo>
                      <a:pt x="2583603" y="349240"/>
                      <a:pt x="2492628" y="449969"/>
                      <a:pt x="2380403" y="449969"/>
                    </a:cubicBezTo>
                    <a:lnTo>
                      <a:pt x="203200" y="449969"/>
                    </a:lnTo>
                    <a:cubicBezTo>
                      <a:pt x="90976" y="449969"/>
                      <a:pt x="0" y="349240"/>
                      <a:pt x="0" y="224984"/>
                    </a:cubicBezTo>
                    <a:cubicBezTo>
                      <a:pt x="0" y="10072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D8C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3"/>
              <p:cNvSpPr txBox="1"/>
              <p:nvPr/>
            </p:nvSpPr>
            <p:spPr>
              <a:xfrm>
                <a:off x="0" y="19050"/>
                <a:ext cx="2583603" cy="430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1" name="Google Shape;311;p23"/>
            <p:cNvSpPr txBox="1"/>
            <p:nvPr/>
          </p:nvSpPr>
          <p:spPr>
            <a:xfrm>
              <a:off x="0" y="251156"/>
              <a:ext cx="5764481" cy="5492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0B2F3D"/>
                  </a:solidFill>
                  <a:latin typeface="Roboto"/>
                  <a:ea typeface="Roboto"/>
                  <a:cs typeface="Roboto"/>
                  <a:sym typeface="Roboto"/>
                </a:rPr>
                <a:t>Trang web</a:t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721237" y="58055"/>
              <a:ext cx="887851" cy="887851"/>
            </a:xfrm>
            <a:custGeom>
              <a:avLst/>
              <a:gdLst/>
              <a:ahLst/>
              <a:cxnLst/>
              <a:rect l="l" t="t" r="r" b="b"/>
              <a:pathLst>
                <a:path w="887851" h="887851" extrusionOk="0">
                  <a:moveTo>
                    <a:pt x="0" y="0"/>
                  </a:moveTo>
                  <a:lnTo>
                    <a:pt x="887851" y="0"/>
                  </a:lnTo>
                  <a:lnTo>
                    <a:pt x="887851" y="887851"/>
                  </a:lnTo>
                  <a:lnTo>
                    <a:pt x="0" y="8878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3" name="Google Shape;313;p23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4"/>
          <p:cNvGrpSpPr/>
          <p:nvPr/>
        </p:nvGrpSpPr>
        <p:grpSpPr>
          <a:xfrm>
            <a:off x="1028700" y="1742990"/>
            <a:ext cx="4323361" cy="752971"/>
            <a:chOff x="0" y="0"/>
            <a:chExt cx="5764481" cy="1003961"/>
          </a:xfrm>
        </p:grpSpPr>
        <p:grpSp>
          <p:nvGrpSpPr>
            <p:cNvPr id="319" name="Google Shape;319;p24"/>
            <p:cNvGrpSpPr/>
            <p:nvPr/>
          </p:nvGrpSpPr>
          <p:grpSpPr>
            <a:xfrm>
              <a:off x="0" y="0"/>
              <a:ext cx="5764481" cy="1003961"/>
              <a:chOff x="0" y="0"/>
              <a:chExt cx="2583603" cy="449969"/>
            </a:xfrm>
          </p:grpSpPr>
          <p:sp>
            <p:nvSpPr>
              <p:cNvPr id="320" name="Google Shape;320;p24"/>
              <p:cNvSpPr/>
              <p:nvPr/>
            </p:nvSpPr>
            <p:spPr>
              <a:xfrm>
                <a:off x="0" y="0"/>
                <a:ext cx="2583603" cy="449969"/>
              </a:xfrm>
              <a:custGeom>
                <a:avLst/>
                <a:gdLst/>
                <a:ahLst/>
                <a:cxnLst/>
                <a:rect l="l" t="t" r="r" b="b"/>
                <a:pathLst>
                  <a:path w="2583603" h="449969" extrusionOk="0">
                    <a:moveTo>
                      <a:pt x="2380403" y="0"/>
                    </a:moveTo>
                    <a:cubicBezTo>
                      <a:pt x="2492628" y="0"/>
                      <a:pt x="2583603" y="100729"/>
                      <a:pt x="2583603" y="224984"/>
                    </a:cubicBezTo>
                    <a:cubicBezTo>
                      <a:pt x="2583603" y="349240"/>
                      <a:pt x="2492628" y="449969"/>
                      <a:pt x="2380403" y="449969"/>
                    </a:cubicBezTo>
                    <a:lnTo>
                      <a:pt x="203200" y="449969"/>
                    </a:lnTo>
                    <a:cubicBezTo>
                      <a:pt x="90976" y="449969"/>
                      <a:pt x="0" y="349240"/>
                      <a:pt x="0" y="224984"/>
                    </a:cubicBezTo>
                    <a:cubicBezTo>
                      <a:pt x="0" y="10072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D8C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4"/>
              <p:cNvSpPr txBox="1"/>
              <p:nvPr/>
            </p:nvSpPr>
            <p:spPr>
              <a:xfrm>
                <a:off x="0" y="19050"/>
                <a:ext cx="2583603" cy="430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2" name="Google Shape;322;p24"/>
            <p:cNvSpPr txBox="1"/>
            <p:nvPr/>
          </p:nvSpPr>
          <p:spPr>
            <a:xfrm>
              <a:off x="0" y="251156"/>
              <a:ext cx="5764481" cy="5492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0B2F3D"/>
                  </a:solidFill>
                  <a:latin typeface="Roboto"/>
                  <a:ea typeface="Roboto"/>
                  <a:cs typeface="Roboto"/>
                  <a:sym typeface="Roboto"/>
                </a:rPr>
                <a:t>POS</a:t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1251910" y="91033"/>
              <a:ext cx="961791" cy="821894"/>
            </a:xfrm>
            <a:custGeom>
              <a:avLst/>
              <a:gdLst/>
              <a:ahLst/>
              <a:cxnLst/>
              <a:rect l="l" t="t" r="r" b="b"/>
              <a:pathLst>
                <a:path w="961791" h="821894" extrusionOk="0">
                  <a:moveTo>
                    <a:pt x="0" y="0"/>
                  </a:moveTo>
                  <a:lnTo>
                    <a:pt x="961791" y="0"/>
                  </a:lnTo>
                  <a:lnTo>
                    <a:pt x="961791" y="821894"/>
                  </a:lnTo>
                  <a:lnTo>
                    <a:pt x="0" y="8218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4" name="Google Shape;324;p24"/>
          <p:cNvSpPr/>
          <p:nvPr/>
        </p:nvSpPr>
        <p:spPr>
          <a:xfrm>
            <a:off x="476442" y="2792765"/>
            <a:ext cx="17335117" cy="5368752"/>
          </a:xfrm>
          <a:custGeom>
            <a:avLst/>
            <a:gdLst/>
            <a:ahLst/>
            <a:cxnLst/>
            <a:rect l="l" t="t" r="r" b="b"/>
            <a:pathLst>
              <a:path w="17335117" h="5368752" extrusionOk="0">
                <a:moveTo>
                  <a:pt x="0" y="0"/>
                </a:moveTo>
                <a:lnTo>
                  <a:pt x="17335116" y="0"/>
                </a:lnTo>
                <a:lnTo>
                  <a:pt x="17335116" y="5368752"/>
                </a:lnTo>
                <a:lnTo>
                  <a:pt x="0" y="5368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0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5" name="Google Shape;325;p24"/>
          <p:cNvSpPr txBox="1"/>
          <p:nvPr/>
        </p:nvSpPr>
        <p:spPr>
          <a:xfrm>
            <a:off x="3563823" y="514265"/>
            <a:ext cx="11160354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Một số phân hệ mở rộng</a:t>
            </a:r>
            <a:endParaRPr/>
          </a:p>
        </p:txBody>
      </p:sp>
      <p:sp>
        <p:nvSpPr>
          <p:cNvPr id="326" name="Google Shape;326;p24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4"/>
          <p:cNvGrpSpPr/>
          <p:nvPr/>
        </p:nvGrpSpPr>
        <p:grpSpPr>
          <a:xfrm>
            <a:off x="2085075" y="4767014"/>
            <a:ext cx="4696803" cy="752971"/>
            <a:chOff x="0" y="0"/>
            <a:chExt cx="6262404" cy="1003961"/>
          </a:xfrm>
        </p:grpSpPr>
        <p:grpSp>
          <p:nvGrpSpPr>
            <p:cNvPr id="319" name="Google Shape;319;p24"/>
            <p:cNvGrpSpPr/>
            <p:nvPr/>
          </p:nvGrpSpPr>
          <p:grpSpPr>
            <a:xfrm>
              <a:off x="0" y="0"/>
              <a:ext cx="5764481" cy="1003961"/>
              <a:chOff x="0" y="0"/>
              <a:chExt cx="2583603" cy="449969"/>
            </a:xfrm>
          </p:grpSpPr>
          <p:sp>
            <p:nvSpPr>
              <p:cNvPr id="320" name="Google Shape;320;p24"/>
              <p:cNvSpPr/>
              <p:nvPr/>
            </p:nvSpPr>
            <p:spPr>
              <a:xfrm>
                <a:off x="0" y="0"/>
                <a:ext cx="2583603" cy="449969"/>
              </a:xfrm>
              <a:custGeom>
                <a:avLst/>
                <a:gdLst/>
                <a:ahLst/>
                <a:cxnLst/>
                <a:rect l="l" t="t" r="r" b="b"/>
                <a:pathLst>
                  <a:path w="2583603" h="449969" extrusionOk="0">
                    <a:moveTo>
                      <a:pt x="2380403" y="0"/>
                    </a:moveTo>
                    <a:cubicBezTo>
                      <a:pt x="2492628" y="0"/>
                      <a:pt x="2583603" y="100729"/>
                      <a:pt x="2583603" y="224984"/>
                    </a:cubicBezTo>
                    <a:cubicBezTo>
                      <a:pt x="2583603" y="349240"/>
                      <a:pt x="2492628" y="449969"/>
                      <a:pt x="2380403" y="449969"/>
                    </a:cubicBezTo>
                    <a:lnTo>
                      <a:pt x="203200" y="449969"/>
                    </a:lnTo>
                    <a:cubicBezTo>
                      <a:pt x="90976" y="449969"/>
                      <a:pt x="0" y="349240"/>
                      <a:pt x="0" y="224984"/>
                    </a:cubicBezTo>
                    <a:cubicBezTo>
                      <a:pt x="0" y="10072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D8C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4"/>
              <p:cNvSpPr txBox="1"/>
              <p:nvPr/>
            </p:nvSpPr>
            <p:spPr>
              <a:xfrm>
                <a:off x="0" y="19050"/>
                <a:ext cx="2583603" cy="430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2" name="Google Shape;322;p24"/>
            <p:cNvSpPr txBox="1"/>
            <p:nvPr/>
          </p:nvSpPr>
          <p:spPr>
            <a:xfrm>
              <a:off x="497923" y="194288"/>
              <a:ext cx="5764481" cy="615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dirty="0" err="1">
                  <a:solidFill>
                    <a:srgbClr val="0B2F3D"/>
                  </a:solidFill>
                  <a:latin typeface="Roboto"/>
                  <a:ea typeface="Roboto"/>
                  <a:sym typeface="Roboto"/>
                </a:rPr>
                <a:t>Mã</a:t>
              </a:r>
              <a:r>
                <a:rPr lang="en-US" sz="2999" b="1" dirty="0">
                  <a:solidFill>
                    <a:srgbClr val="0B2F3D"/>
                  </a:solidFill>
                  <a:latin typeface="Roboto"/>
                  <a:ea typeface="Roboto"/>
                  <a:sym typeface="Roboto"/>
                </a:rPr>
                <a:t> </a:t>
              </a:r>
              <a:r>
                <a:rPr lang="en-US" sz="2999" b="1" dirty="0" err="1">
                  <a:solidFill>
                    <a:srgbClr val="0B2F3D"/>
                  </a:solidFill>
                  <a:latin typeface="Roboto"/>
                  <a:ea typeface="Roboto"/>
                  <a:sym typeface="Roboto"/>
                </a:rPr>
                <a:t>vạch</a:t>
              </a:r>
              <a:endParaRPr dirty="0"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1251910" y="91033"/>
              <a:ext cx="961791" cy="821894"/>
            </a:xfrm>
            <a:custGeom>
              <a:avLst/>
              <a:gdLst/>
              <a:ahLst/>
              <a:cxnLst/>
              <a:rect l="l" t="t" r="r" b="b"/>
              <a:pathLst>
                <a:path w="961791" h="821894" extrusionOk="0">
                  <a:moveTo>
                    <a:pt x="0" y="0"/>
                  </a:moveTo>
                  <a:lnTo>
                    <a:pt x="961791" y="0"/>
                  </a:lnTo>
                  <a:lnTo>
                    <a:pt x="961791" y="821894"/>
                  </a:lnTo>
                  <a:lnTo>
                    <a:pt x="0" y="8218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5" name="Google Shape;325;p24"/>
          <p:cNvSpPr txBox="1"/>
          <p:nvPr/>
        </p:nvSpPr>
        <p:spPr>
          <a:xfrm>
            <a:off x="3563823" y="514265"/>
            <a:ext cx="11160354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Một số phân hệ mở rộng</a:t>
            </a:r>
            <a:endParaRPr/>
          </a:p>
        </p:txBody>
      </p:sp>
      <p:sp>
        <p:nvSpPr>
          <p:cNvPr id="326" name="Google Shape;326;p24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  <p:pic>
        <p:nvPicPr>
          <p:cNvPr id="2" name="barcode">
            <a:hlinkClick r:id="" action="ppaction://media"/>
            <a:extLst>
              <a:ext uri="{FF2B5EF4-FFF2-40B4-BE49-F238E27FC236}">
                <a16:creationId xmlns:a16="http://schemas.microsoft.com/office/drawing/2014/main" id="{EECA54D6-2485-E73B-FB0D-85693E4B3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81257" y="1646841"/>
            <a:ext cx="5558972" cy="847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1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 extrusionOk="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6" name="Google Shape;336;p32"/>
          <p:cNvSpPr/>
          <p:nvPr/>
        </p:nvSpPr>
        <p:spPr>
          <a:xfrm>
            <a:off x="15358722" y="663529"/>
            <a:ext cx="1900578" cy="824779"/>
          </a:xfrm>
          <a:custGeom>
            <a:avLst/>
            <a:gdLst/>
            <a:ahLst/>
            <a:cxnLst/>
            <a:rect l="l" t="t" r="r" b="b"/>
            <a:pathLst>
              <a:path w="1900578" h="824779" extrusionOk="0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7" name="Google Shape;337;p32"/>
          <p:cNvSpPr/>
          <p:nvPr/>
        </p:nvSpPr>
        <p:spPr>
          <a:xfrm>
            <a:off x="14051626" y="6005355"/>
            <a:ext cx="3207674" cy="7200900"/>
          </a:xfrm>
          <a:custGeom>
            <a:avLst/>
            <a:gdLst/>
            <a:ahLst/>
            <a:cxnLst/>
            <a:rect l="l" t="t" r="r" b="b"/>
            <a:pathLst>
              <a:path w="3207674" h="7200900" extrusionOk="0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8" name="Google Shape;338;p32"/>
          <p:cNvSpPr txBox="1"/>
          <p:nvPr/>
        </p:nvSpPr>
        <p:spPr>
          <a:xfrm>
            <a:off x="1028700" y="739729"/>
            <a:ext cx="1853763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BORCELLE</a:t>
            </a: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3772502" y="3116143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 extrusionOk="0">
                <a:moveTo>
                  <a:pt x="0" y="0"/>
                </a:moveTo>
                <a:lnTo>
                  <a:pt x="3630501" y="0"/>
                </a:lnTo>
                <a:lnTo>
                  <a:pt x="3630501" y="3630501"/>
                </a:lnTo>
                <a:lnTo>
                  <a:pt x="0" y="3630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0" name="Google Shape;340;p32"/>
          <p:cNvSpPr/>
          <p:nvPr/>
        </p:nvSpPr>
        <p:spPr>
          <a:xfrm>
            <a:off x="11127953" y="3314773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 extrusionOk="0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1" name="Google Shape;341;p32"/>
          <p:cNvSpPr/>
          <p:nvPr/>
        </p:nvSpPr>
        <p:spPr>
          <a:xfrm>
            <a:off x="3072510" y="4883635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 extrusionOk="0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7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2" name="Google Shape;342;p32"/>
          <p:cNvSpPr txBox="1"/>
          <p:nvPr/>
        </p:nvSpPr>
        <p:spPr>
          <a:xfrm>
            <a:off x="5392684" y="4343702"/>
            <a:ext cx="7502632" cy="125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22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THANKS</a:t>
            </a:r>
            <a:endParaRPr/>
          </a:p>
        </p:txBody>
      </p:sp>
      <p:sp>
        <p:nvSpPr>
          <p:cNvPr id="343" name="Google Shape;343;p32"/>
          <p:cNvSpPr txBox="1"/>
          <p:nvPr/>
        </p:nvSpPr>
        <p:spPr>
          <a:xfrm>
            <a:off x="5741254" y="5829287"/>
            <a:ext cx="6805492" cy="39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88" b="0" i="0" u="none" strike="noStrike" cap="non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FOR YOUR ATTENTION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691704" y="1600200"/>
            <a:ext cx="16904592" cy="8128644"/>
          </a:xfrm>
          <a:custGeom>
            <a:avLst/>
            <a:gdLst/>
            <a:ahLst/>
            <a:cxnLst/>
            <a:rect l="l" t="t" r="r" b="b"/>
            <a:pathLst>
              <a:path w="16904592" h="8128644" extrusionOk="0">
                <a:moveTo>
                  <a:pt x="0" y="0"/>
                </a:moveTo>
                <a:lnTo>
                  <a:pt x="16904592" y="0"/>
                </a:lnTo>
                <a:lnTo>
                  <a:pt x="16904592" y="8128644"/>
                </a:lnTo>
                <a:lnTo>
                  <a:pt x="0" y="81286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2" name="Google Shape;122;p3"/>
          <p:cNvSpPr txBox="1"/>
          <p:nvPr/>
        </p:nvSpPr>
        <p:spPr>
          <a:xfrm>
            <a:off x="3616490" y="425645"/>
            <a:ext cx="10733546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28 Danh Mục Sản Phẩm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 extrusionOk="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4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 extrusionOk="0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0" name="Google Shape;130;p4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 extrusionOk="0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1" name="Google Shape;131;p4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 extrusionOk="0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2" name="Google Shape;132;p4"/>
          <p:cNvSpPr/>
          <p:nvPr/>
        </p:nvSpPr>
        <p:spPr>
          <a:xfrm>
            <a:off x="876646" y="1635508"/>
            <a:ext cx="16981227" cy="8332324"/>
          </a:xfrm>
          <a:custGeom>
            <a:avLst/>
            <a:gdLst/>
            <a:ahLst/>
            <a:cxnLst/>
            <a:rect l="l" t="t" r="r" b="b"/>
            <a:pathLst>
              <a:path w="16981227" h="8332324" extrusionOk="0">
                <a:moveTo>
                  <a:pt x="0" y="0"/>
                </a:moveTo>
                <a:lnTo>
                  <a:pt x="16981226" y="0"/>
                </a:lnTo>
                <a:lnTo>
                  <a:pt x="16981226" y="8332325"/>
                </a:lnTo>
                <a:lnTo>
                  <a:pt x="0" y="8332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3" name="Google Shape;133;p4"/>
          <p:cNvSpPr txBox="1"/>
          <p:nvPr/>
        </p:nvSpPr>
        <p:spPr>
          <a:xfrm>
            <a:off x="5969512" y="554857"/>
            <a:ext cx="679549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Sản phẩm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580638" y="1788036"/>
            <a:ext cx="17019694" cy="7864877"/>
          </a:xfrm>
          <a:custGeom>
            <a:avLst/>
            <a:gdLst/>
            <a:ahLst/>
            <a:cxnLst/>
            <a:rect l="l" t="t" r="r" b="b"/>
            <a:pathLst>
              <a:path w="17019694" h="7864877" extrusionOk="0">
                <a:moveTo>
                  <a:pt x="0" y="0"/>
                </a:moveTo>
                <a:lnTo>
                  <a:pt x="17019693" y="0"/>
                </a:lnTo>
                <a:lnTo>
                  <a:pt x="17019693" y="7864877"/>
                </a:lnTo>
                <a:lnTo>
                  <a:pt x="0" y="7864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5"/>
          <p:cNvSpPr txBox="1"/>
          <p:nvPr/>
        </p:nvSpPr>
        <p:spPr>
          <a:xfrm>
            <a:off x="3670069" y="666750"/>
            <a:ext cx="10572809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Hơn 1000 nhà cung cấp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 extrusionOk="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7" name="Google Shape;147;p6"/>
          <p:cNvSpPr/>
          <p:nvPr/>
        </p:nvSpPr>
        <p:spPr>
          <a:xfrm>
            <a:off x="1576638" y="1635508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 extrusionOk="0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8" name="Google Shape;148;p6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 extrusionOk="0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9" name="Google Shape;149;p6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 extrusionOk="0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0" name="Google Shape;150;p6"/>
          <p:cNvSpPr/>
          <p:nvPr/>
        </p:nvSpPr>
        <p:spPr>
          <a:xfrm>
            <a:off x="787595" y="1617562"/>
            <a:ext cx="16712810" cy="8145322"/>
          </a:xfrm>
          <a:custGeom>
            <a:avLst/>
            <a:gdLst/>
            <a:ahLst/>
            <a:cxnLst/>
            <a:rect l="l" t="t" r="r" b="b"/>
            <a:pathLst>
              <a:path w="16712810" h="8145322" extrusionOk="0">
                <a:moveTo>
                  <a:pt x="0" y="0"/>
                </a:moveTo>
                <a:lnTo>
                  <a:pt x="16712810" y="0"/>
                </a:lnTo>
                <a:lnTo>
                  <a:pt x="16712810" y="8145322"/>
                </a:lnTo>
                <a:lnTo>
                  <a:pt x="0" y="8145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1" name="Google Shape;151;p6"/>
          <p:cNvSpPr txBox="1"/>
          <p:nvPr/>
        </p:nvSpPr>
        <p:spPr>
          <a:xfrm>
            <a:off x="5969512" y="554857"/>
            <a:ext cx="679549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Khách Hàng</a:t>
            </a:r>
            <a:endParaRPr/>
          </a:p>
        </p:txBody>
      </p:sp>
      <p:sp>
        <p:nvSpPr>
          <p:cNvPr id="152" name="Google Shape;152;p6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/>
          <p:nvPr/>
        </p:nvSpPr>
        <p:spPr>
          <a:xfrm>
            <a:off x="565083" y="1810205"/>
            <a:ext cx="17157833" cy="7933600"/>
          </a:xfrm>
          <a:custGeom>
            <a:avLst/>
            <a:gdLst/>
            <a:ahLst/>
            <a:cxnLst/>
            <a:rect l="l" t="t" r="r" b="b"/>
            <a:pathLst>
              <a:path w="17157833" h="7933600" extrusionOk="0">
                <a:moveTo>
                  <a:pt x="0" y="0"/>
                </a:moveTo>
                <a:lnTo>
                  <a:pt x="17157834" y="0"/>
                </a:lnTo>
                <a:lnTo>
                  <a:pt x="17157834" y="7933600"/>
                </a:lnTo>
                <a:lnTo>
                  <a:pt x="0" y="7933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8" name="Google Shape;158;p7"/>
          <p:cNvSpPr txBox="1"/>
          <p:nvPr/>
        </p:nvSpPr>
        <p:spPr>
          <a:xfrm>
            <a:off x="3033149" y="666750"/>
            <a:ext cx="12221701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Hơn 100 đơn hàng hoàn tất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/>
          <p:nvPr/>
        </p:nvSpPr>
        <p:spPr>
          <a:xfrm>
            <a:off x="1028700" y="9258300"/>
            <a:ext cx="2343200" cy="166258"/>
          </a:xfrm>
          <a:custGeom>
            <a:avLst/>
            <a:gdLst/>
            <a:ahLst/>
            <a:cxnLst/>
            <a:rect l="l" t="t" r="r" b="b"/>
            <a:pathLst>
              <a:path w="2343200" h="166258" extrusionOk="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5" name="Google Shape;165;p8"/>
          <p:cNvSpPr/>
          <p:nvPr/>
        </p:nvSpPr>
        <p:spPr>
          <a:xfrm>
            <a:off x="1028700" y="3874972"/>
            <a:ext cx="3630502" cy="3630502"/>
          </a:xfrm>
          <a:custGeom>
            <a:avLst/>
            <a:gdLst/>
            <a:ahLst/>
            <a:cxnLst/>
            <a:rect l="l" t="t" r="r" b="b"/>
            <a:pathLst>
              <a:path w="3630502" h="3630502" extrusionOk="0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6" name="Google Shape;166;p8"/>
          <p:cNvSpPr/>
          <p:nvPr/>
        </p:nvSpPr>
        <p:spPr>
          <a:xfrm>
            <a:off x="876646" y="3403001"/>
            <a:ext cx="2287222" cy="2287222"/>
          </a:xfrm>
          <a:custGeom>
            <a:avLst/>
            <a:gdLst/>
            <a:ahLst/>
            <a:cxnLst/>
            <a:rect l="l" t="t" r="r" b="b"/>
            <a:pathLst>
              <a:path w="2287222" h="2287222" extrusionOk="0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7" name="Google Shape;167;p8"/>
          <p:cNvSpPr txBox="1"/>
          <p:nvPr/>
        </p:nvSpPr>
        <p:spPr>
          <a:xfrm>
            <a:off x="2602846" y="1697857"/>
            <a:ext cx="679549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5 Quy Trình</a:t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15840507" y="5370500"/>
            <a:ext cx="2837586" cy="3024558"/>
          </a:xfrm>
          <a:custGeom>
            <a:avLst/>
            <a:gdLst/>
            <a:ahLst/>
            <a:cxnLst/>
            <a:rect l="l" t="t" r="r" b="b"/>
            <a:pathLst>
              <a:path w="2837586" h="3024558" extrusionOk="0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9" name="Google Shape;169;p8"/>
          <p:cNvSpPr txBox="1"/>
          <p:nvPr/>
        </p:nvSpPr>
        <p:spPr>
          <a:xfrm>
            <a:off x="2882463" y="3307751"/>
            <a:ext cx="12804220" cy="458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22679" marR="0" lvl="1" indent="-561339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B2F3D"/>
              </a:buClr>
              <a:buSzPts val="5199"/>
              <a:buFont typeface="Arial"/>
              <a:buChar char="•"/>
            </a:pPr>
            <a:r>
              <a:rPr lang="en-US" sz="5199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bán hàng</a:t>
            </a:r>
            <a:endParaRPr/>
          </a:p>
          <a:p>
            <a:pPr marL="1122679" marR="0" lvl="1" indent="-561339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B2F3D"/>
              </a:buClr>
              <a:buSzPts val="5199"/>
              <a:buFont typeface="Arial"/>
              <a:buChar char="•"/>
            </a:pPr>
            <a:r>
              <a:rPr lang="en-US" sz="5199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mua hàng</a:t>
            </a:r>
            <a:endParaRPr/>
          </a:p>
          <a:p>
            <a:pPr marL="1122679" marR="0" lvl="1" indent="-561339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B2F3D"/>
              </a:buClr>
              <a:buSzPts val="5199"/>
              <a:buFont typeface="Arial"/>
              <a:buChar char="•"/>
            </a:pPr>
            <a:r>
              <a:rPr lang="en-US" sz="5199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kho</a:t>
            </a:r>
            <a:endParaRPr/>
          </a:p>
          <a:p>
            <a:pPr marL="1122679" marR="0" lvl="1" indent="-561339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B2F3D"/>
              </a:buClr>
              <a:buSzPts val="5199"/>
              <a:buFont typeface="Arial"/>
              <a:buChar char="•"/>
            </a:pPr>
            <a:r>
              <a:rPr lang="en-US" sz="5199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chăm sóc khách hàng (CRM)</a:t>
            </a:r>
            <a:endParaRPr/>
          </a:p>
          <a:p>
            <a:pPr marL="1122679" marR="0" lvl="1" indent="-561339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B2F3D"/>
              </a:buClr>
              <a:buSzPts val="5199"/>
              <a:buFont typeface="Arial"/>
              <a:buChar char="•"/>
            </a:pPr>
            <a:r>
              <a:rPr lang="en-US" sz="5199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kế toán</a:t>
            </a:r>
            <a:endParaRPr/>
          </a:p>
        </p:txBody>
      </p:sp>
      <p:sp>
        <p:nvSpPr>
          <p:cNvPr id="170" name="Google Shape;170;p8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/>
          <p:nvPr/>
        </p:nvSpPr>
        <p:spPr>
          <a:xfrm>
            <a:off x="426964" y="1849613"/>
            <a:ext cx="17434072" cy="7750561"/>
          </a:xfrm>
          <a:custGeom>
            <a:avLst/>
            <a:gdLst/>
            <a:ahLst/>
            <a:cxnLst/>
            <a:rect l="l" t="t" r="r" b="b"/>
            <a:pathLst>
              <a:path w="17434072" h="7750561" extrusionOk="0">
                <a:moveTo>
                  <a:pt x="0" y="0"/>
                </a:moveTo>
                <a:lnTo>
                  <a:pt x="17434072" y="0"/>
                </a:lnTo>
                <a:lnTo>
                  <a:pt x="17434072" y="7750561"/>
                </a:lnTo>
                <a:lnTo>
                  <a:pt x="0" y="7750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6" name="Google Shape;176;p9"/>
          <p:cNvSpPr txBox="1"/>
          <p:nvPr/>
        </p:nvSpPr>
        <p:spPr>
          <a:xfrm>
            <a:off x="2984756" y="474489"/>
            <a:ext cx="13041803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Quy trình bán hàng</a:t>
            </a:r>
            <a:endParaRPr/>
          </a:p>
        </p:txBody>
      </p:sp>
      <p:sp>
        <p:nvSpPr>
          <p:cNvPr id="177" name="Google Shape;177;p9"/>
          <p:cNvSpPr txBox="1"/>
          <p:nvPr/>
        </p:nvSpPr>
        <p:spPr>
          <a:xfrm>
            <a:off x="691704" y="292295"/>
            <a:ext cx="2343200" cy="28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 b="0" i="0" u="none" strike="noStrike" cap="none">
                <a:solidFill>
                  <a:srgbClr val="0B2F3D"/>
                </a:solidFill>
                <a:latin typeface="Open Sans"/>
                <a:ea typeface="Open Sans"/>
                <a:cs typeface="Open Sans"/>
                <a:sym typeface="Open Sans"/>
              </a:rPr>
              <a:t>IS336.O12.HTCL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Custom</PresentationFormat>
  <Paragraphs>81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Open Sans</vt:lpstr>
      <vt:lpstr>Roboto</vt:lpstr>
      <vt:lpstr>Arimo</vt:lpstr>
      <vt:lpstr>Poppins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Lê Phương Tuyết</cp:lastModifiedBy>
  <cp:revision>1</cp:revision>
  <dcterms:created xsi:type="dcterms:W3CDTF">2006-08-16T00:00:00Z</dcterms:created>
  <dcterms:modified xsi:type="dcterms:W3CDTF">2023-12-20T08:44:37Z</dcterms:modified>
</cp:coreProperties>
</file>